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2"/>
  </p:notesMasterIdLst>
  <p:sldIdLst>
    <p:sldId id="309" r:id="rId2"/>
    <p:sldId id="312" r:id="rId3"/>
    <p:sldId id="258" r:id="rId4"/>
    <p:sldId id="263" r:id="rId5"/>
    <p:sldId id="262" r:id="rId6"/>
    <p:sldId id="261" r:id="rId7"/>
    <p:sldId id="264" r:id="rId8"/>
    <p:sldId id="259" r:id="rId9"/>
    <p:sldId id="265" r:id="rId10"/>
    <p:sldId id="286" r:id="rId11"/>
    <p:sldId id="260" r:id="rId12"/>
    <p:sldId id="267" r:id="rId13"/>
    <p:sldId id="269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305" r:id="rId23"/>
    <p:sldId id="306" r:id="rId24"/>
    <p:sldId id="302" r:id="rId25"/>
    <p:sldId id="303" r:id="rId26"/>
    <p:sldId id="304" r:id="rId27"/>
    <p:sldId id="381" r:id="rId28"/>
    <p:sldId id="281" r:id="rId29"/>
    <p:sldId id="284" r:id="rId30"/>
    <p:sldId id="283" r:id="rId31"/>
    <p:sldId id="382" r:id="rId32"/>
    <p:sldId id="310" r:id="rId33"/>
    <p:sldId id="311" r:id="rId34"/>
    <p:sldId id="313" r:id="rId35"/>
    <p:sldId id="379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2" r:id="rId74"/>
    <p:sldId id="353" r:id="rId75"/>
    <p:sldId id="354" r:id="rId76"/>
    <p:sldId id="383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7" r:id="rId99"/>
    <p:sldId id="378" r:id="rId100"/>
    <p:sldId id="376" r:id="rId10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68"/>
    <p:restoredTop sz="94907"/>
  </p:normalViewPr>
  <p:slideViewPr>
    <p:cSldViewPr>
      <p:cViewPr varScale="1">
        <p:scale>
          <a:sx n="106" d="100"/>
          <a:sy n="106" d="100"/>
        </p:scale>
        <p:origin x="16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B033F-78B3-9049-AFB7-09132C503F5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3BC08-BDB5-6B43-A6E3-26DCD284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96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4981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microsoft.com/office/2007/relationships/hdphoto" Target="../media/hdphoto3.wdp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://stackoverflow.com/tag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garden.com/stats" TargetMode="Externa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dojo.com/blog/9-most-in-demand-programming-languages-of-2016" TargetMode="External"/><Relationship Id="rId4" Type="http://schemas.openxmlformats.org/officeDocument/2006/relationships/hyperlink" Target="http://www.codingdojo.com/blog/9-most-in-demand-programming-languages-of-20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3statement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opulation_genetic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evolution.berkeley.edu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py.org/" TargetMode="External"/><Relationship Id="rId3" Type="http://schemas.openxmlformats.org/officeDocument/2006/relationships/hyperlink" Target="https://speakerdeck.com/jakevdp/losing-your-loops-fast-numerical-computing-with-numpy-pycon-201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thon.org/" TargetMode="External"/><Relationship Id="rId3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4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data/numexpr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matplotlib.org/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born.pydata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12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github.com/yoavram/PyConIL2016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ipyparallel.readthedocs.org/" TargetMode="External"/><Relationship Id="rId4" Type="http://schemas.openxmlformats.org/officeDocument/2006/relationships/hyperlink" Target="https://github.com/ipython/ipywidgets" TargetMode="External"/><Relationship Id="rId5" Type="http://schemas.openxmlformats.org/officeDocument/2006/relationships/hyperlink" Target="https://github.com/yoavram/PyConIL2016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ba.pydat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6838528" cy="1224136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Dive into 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33464"/>
            <a:ext cx="2734072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2" y="4786512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399" y="6060486"/>
            <a:ext cx="839873" cy="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macOS</a:t>
            </a:r>
            <a:r>
              <a:rPr lang="en-US" dirty="0" smtClean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 &amp;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 notebook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git.io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/14032017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100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98043" y="4353598"/>
            <a:ext cx="4178213" cy="2015936"/>
            <a:chOff x="608134" y="4227909"/>
            <a:chExt cx="3854770" cy="2015936"/>
          </a:xfrm>
        </p:grpSpPr>
        <p:grpSp>
          <p:nvGrpSpPr>
            <p:cNvPr id="6" name="Group 5"/>
            <p:cNvGrpSpPr/>
            <p:nvPr/>
          </p:nvGrpSpPr>
          <p:grpSpPr>
            <a:xfrm>
              <a:off x="639417" y="4227909"/>
              <a:ext cx="3823487" cy="2015936"/>
              <a:chOff x="1003383" y="5356373"/>
              <a:chExt cx="4936769" cy="201593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92015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20159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www.yoavram.com</a:t>
                </a: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187280"/>
            <a:ext cx="329952" cy="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Although beauty is in the eyes of the beholder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/>
              <a:t>Almost everything is an object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MATLAB, Ruby, R</a:t>
            </a:r>
            <a:r>
              <a:rPr lang="mr-IN" dirty="0" smtClean="0"/>
              <a:t>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Written in C</a:t>
            </a:r>
          </a:p>
          <a:p>
            <a:pPr rtl="0"/>
            <a:r>
              <a:rPr lang="en-US" dirty="0" smtClean="0"/>
              <a:t>Easy to wrap more C</a:t>
            </a:r>
          </a:p>
          <a:p>
            <a:pPr rtl="0"/>
            <a:r>
              <a:rPr lang="en-US" dirty="0" smtClean="0"/>
              <a:t>Easy to parallelize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493"/>
            <a:ext cx="7020842" cy="452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Popularity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R is 24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</a:t>
            </a:r>
          </a:p>
          <a:p>
            <a:pPr algn="l" rtl="0"/>
            <a:r>
              <a:rPr lang="en-US" sz="2400" dirty="0" smtClean="0"/>
              <a:t>MATLAB is 58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</a:t>
            </a:r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dirty="0" smtClean="0"/>
              <a:t>, Feb 2017</a:t>
            </a:r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err="1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~4.8-fold more than R (12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~27-fold more than MATLAB (24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As of Feb 2017</a:t>
            </a:r>
          </a:p>
          <a:p>
            <a:pPr algn="l" rtl="0"/>
            <a:r>
              <a:rPr lang="en-US" dirty="0" smtClean="0"/>
              <a:t>See breakdown at </a:t>
            </a:r>
            <a:r>
              <a:rPr lang="en-US" dirty="0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GB" b="1" dirty="0" smtClean="0"/>
              <a:t>Yoav Ram </a:t>
            </a:r>
            <a:r>
              <a:rPr lang="en-GB" sz="2600" dirty="0" smtClean="0"/>
              <a:t>@</a:t>
            </a:r>
            <a:r>
              <a:rPr lang="en-GB" sz="2600" dirty="0" err="1" smtClean="0"/>
              <a:t>yoavram</a:t>
            </a:r>
            <a:endParaRPr lang="en-GB" dirty="0" smtClean="0"/>
          </a:p>
          <a:p>
            <a:pPr algn="l" rtl="0"/>
            <a:r>
              <a:rPr lang="en-GB" dirty="0" smtClean="0"/>
              <a:t>Postdoc at Stanford University</a:t>
            </a:r>
          </a:p>
          <a:p>
            <a:pPr algn="l" rtl="0"/>
            <a:r>
              <a:rPr lang="en-GB" dirty="0" smtClean="0"/>
              <a:t>PhD in </a:t>
            </a:r>
            <a:r>
              <a:rPr lang="en-GB" dirty="0" err="1" smtClean="0"/>
              <a:t>BioMath</a:t>
            </a:r>
            <a:r>
              <a:rPr lang="en-GB" dirty="0" smtClean="0"/>
              <a:t> from Tel-Aviv University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&amp; teaching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US" dirty="0" smtClean="0"/>
              <a:t>Python training </a:t>
            </a:r>
            <a:r>
              <a:rPr lang="en-US" dirty="0"/>
              <a:t>for </a:t>
            </a:r>
            <a:r>
              <a:rPr lang="en-US" dirty="0" smtClean="0"/>
              <a:t>engineers &amp; data scientists</a:t>
            </a:r>
            <a:endParaRPr lang="he-IL" dirty="0" smtClean="0"/>
          </a:p>
          <a:p>
            <a:pPr algn="l" rtl="0"/>
            <a:endParaRPr lang="he-IL" dirty="0" smtClean="0"/>
          </a:p>
          <a:p>
            <a:pPr marL="0" indent="0" algn="l" rtl="0">
              <a:buNone/>
            </a:pPr>
            <a:r>
              <a:rPr lang="en-US" dirty="0" smtClean="0"/>
              <a:t>Presentation &amp; source code on GitHub: 						        http://</a:t>
            </a:r>
            <a:r>
              <a:rPr lang="en-US" b="1" dirty="0" err="1" smtClean="0"/>
              <a:t>git.io</a:t>
            </a:r>
            <a:r>
              <a:rPr lang="en-US" b="1" dirty="0" smtClean="0"/>
              <a:t>/14032017</a:t>
            </a:r>
          </a:p>
          <a:p>
            <a:pPr marL="0" indent="0" algn="l" rtl="0">
              <a:buNone/>
            </a:pPr>
            <a:r>
              <a:rPr lang="en-US" dirty="0" smtClean="0"/>
              <a:t>License: CC-BY-SA 4.0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2701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2016 &gt;2,000 new packages released </a:t>
            </a:r>
            <a:r>
              <a:rPr lang="en-US" sz="2400" u="sng" dirty="0" smtClean="0"/>
              <a:t>every month</a:t>
            </a:r>
            <a:r>
              <a:rPr lang="en-US" sz="2400" dirty="0" smtClean="0"/>
              <a:t>. </a:t>
            </a:r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2"/>
              </a:rPr>
              <a:t>PyGarden</a:t>
            </a:r>
            <a:r>
              <a:rPr lang="en-US" sz="2400" dirty="0" smtClean="0">
                <a:hlinkClick r:id="rId2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7380312" cy="29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MATLAB and R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</a:p>
          <a:p>
            <a:pPr rtl="0"/>
            <a:r>
              <a:rPr lang="en-US" dirty="0" err="1" smtClean="0"/>
              <a:t>Scikit</a:t>
            </a:r>
            <a:r>
              <a:rPr lang="en-US" dirty="0" smtClean="0"/>
              <a:t>-image, </a:t>
            </a:r>
            <a:r>
              <a:rPr lang="en-US" dirty="0" err="1" smtClean="0"/>
              <a:t>Scikit</a:t>
            </a:r>
            <a:r>
              <a:rPr lang="en-US" dirty="0" smtClean="0"/>
              <a:t>-learn, 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196752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Model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sklearn.neighbors.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7632848" cy="2083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with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tensorflow.Session</a:t>
            </a:r>
            <a:r>
              <a:rPr lang="en-US" sz="18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()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as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s: 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readout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s.graph.get_tensor_by_name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('softmax:0')    </a:t>
            </a:r>
            <a:endParaRPr lang="en-US" sz="18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predictions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s.run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(readout, {’Image': </a:t>
            </a:r>
            <a:r>
              <a:rPr lang="en-US" sz="18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image_data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predictions.argmax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   </a:t>
            </a:r>
            <a:endParaRPr lang="en-US" sz="1800" b="1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 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node_lookup.id_to_string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score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predictions[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i="1" dirty="0" smtClean="0"/>
              <a:t>basketball </a:t>
            </a:r>
            <a:r>
              <a:rPr lang="en-US" sz="2000" i="1" dirty="0"/>
              <a:t>(score = 0.98201)</a:t>
            </a:r>
          </a:p>
          <a:p>
            <a:pPr marL="0" indent="0" algn="l" rtl="0">
              <a:buNone/>
            </a:pP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311309"/>
            <a:ext cx="3707904" cy="35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0" y="116632"/>
            <a:ext cx="8480904" cy="6453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</a:t>
            </a:r>
            <a:r>
              <a:rPr lang="en-GB" dirty="0" smtClean="0">
                <a:hlinkClick r:id="rId4"/>
              </a:rPr>
              <a:t>Dojo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6834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dirty="0" smtClean="0"/>
              <a:t>(Feb 2, 2017)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4221088"/>
            <a:ext cx="864096" cy="3600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for scientific computing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First language at Israeli universities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 smtClean="0"/>
              <a:t>TAU</a:t>
            </a:r>
            <a:r>
              <a:rPr lang="en-US" dirty="0" smtClean="0"/>
              <a:t>: CS &amp; Engineering use Python</a:t>
            </a:r>
          </a:p>
          <a:p>
            <a:pPr algn="l" rtl="0"/>
            <a:r>
              <a:rPr lang="en-US" b="1" dirty="0" err="1" smtClean="0"/>
              <a:t>Technion</a:t>
            </a:r>
            <a:r>
              <a:rPr lang="en-US" dirty="0" smtClean="0"/>
              <a:t>: CS use C, some courses in Python</a:t>
            </a:r>
          </a:p>
          <a:p>
            <a:pPr algn="l" rtl="0"/>
            <a:r>
              <a:rPr lang="en-US" b="1" dirty="0" smtClean="0"/>
              <a:t>HUJI</a:t>
            </a:r>
            <a:r>
              <a:rPr lang="en-US" dirty="0" smtClean="0"/>
              <a:t>: CS &amp; Humanities, use Python</a:t>
            </a:r>
          </a:p>
          <a:p>
            <a:pPr algn="l" rtl="0"/>
            <a:r>
              <a:rPr lang="en-US" b="1" dirty="0" smtClean="0"/>
              <a:t>BGU</a:t>
            </a:r>
            <a:r>
              <a:rPr lang="en-US" dirty="0" smtClean="0"/>
              <a:t>: CS use Java, Engineering use C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87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2000 </a:t>
            </a:r>
            <a:r>
              <a:rPr lang="en-US" sz="3000" dirty="0" smtClean="0"/>
              <a:t>(support ends 2020)</a:t>
            </a:r>
            <a:endParaRPr lang="en-US" dirty="0" smtClean="0"/>
          </a:p>
          <a:p>
            <a:pPr algn="l" rtl="0"/>
            <a:r>
              <a:rPr lang="en-US" dirty="0" smtClean="0"/>
              <a:t>Python 3.0 released Dec 2008</a:t>
            </a:r>
          </a:p>
          <a:p>
            <a:pPr algn="l" rtl="0"/>
            <a:r>
              <a:rPr lang="en-US" dirty="0" smtClean="0"/>
              <a:t>Python 3.6 released Dec 2016</a:t>
            </a:r>
          </a:p>
          <a:p>
            <a:pPr algn="l" rtl="0"/>
            <a:r>
              <a:rPr lang="en-US" dirty="0" smtClean="0"/>
              <a:t>Python 3 is </a:t>
            </a:r>
            <a:r>
              <a:rPr lang="en-US" b="1" dirty="0" smtClean="0"/>
              <a:t>widely used</a:t>
            </a:r>
            <a:r>
              <a:rPr lang="en-US" dirty="0" smtClean="0"/>
              <a:t> </a:t>
            </a:r>
            <a:endParaRPr lang="en-GB" b="1" dirty="0"/>
          </a:p>
          <a:p>
            <a:pPr algn="l" rtl="0"/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  <p:pic>
        <p:nvPicPr>
          <p:cNvPr id="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272" y="4437112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12650" y="628851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b="1">
                <a:solidFill>
                  <a:schemeClr val="bg1"/>
                </a:solidFill>
              </a:rPr>
              <a:t>Guido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2 vs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If you use Python </a:t>
            </a:r>
            <a:r>
              <a:rPr lang="en-US" dirty="0" smtClean="0"/>
              <a:t>2.x:</a:t>
            </a:r>
          </a:p>
          <a:p>
            <a:pPr algn="l" rtl="0"/>
            <a:r>
              <a:rPr lang="en-US" dirty="0" smtClean="0"/>
              <a:t>2012 called, they want their </a:t>
            </a:r>
            <a:r>
              <a:rPr lang="en-US" i="1" dirty="0" smtClean="0">
                <a:solidFill>
                  <a:schemeClr val="accent4"/>
                </a:solidFill>
              </a:rPr>
              <a:t>print </a:t>
            </a:r>
            <a:r>
              <a:rPr lang="en-US" dirty="0" smtClean="0"/>
              <a:t>back</a:t>
            </a:r>
          </a:p>
          <a:p>
            <a:pPr algn="l" rtl="0"/>
            <a:r>
              <a:rPr lang="en-US" dirty="0" smtClean="0"/>
              <a:t>Seriously, consider </a:t>
            </a:r>
            <a:r>
              <a:rPr lang="en-US" dirty="0"/>
              <a:t>moving to </a:t>
            </a:r>
            <a:r>
              <a:rPr lang="en-US" dirty="0" smtClean="0"/>
              <a:t>3.x ASAP</a:t>
            </a:r>
          </a:p>
          <a:p>
            <a:pPr algn="l" rtl="0"/>
            <a:r>
              <a:rPr lang="en-US" dirty="0" smtClean="0"/>
              <a:t>But at least 3.4</a:t>
            </a:r>
          </a:p>
          <a:p>
            <a:pPr algn="l" rtl="0"/>
            <a:r>
              <a:rPr lang="en-US" dirty="0" smtClean="0"/>
              <a:t>See </a:t>
            </a:r>
            <a:r>
              <a:rPr lang="en-US" dirty="0">
                <a:hlinkClick r:id="rId2"/>
              </a:rPr>
              <a:t>www.python3statement.org</a:t>
            </a:r>
            <a:endParaRPr lang="en-GB" dirty="0"/>
          </a:p>
          <a:p>
            <a: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45"/>
          <a:stretch/>
        </p:blipFill>
        <p:spPr>
          <a:xfrm>
            <a:off x="2688" y="4804600"/>
            <a:ext cx="9144000" cy="1720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93" y="6516052"/>
            <a:ext cx="239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pygarden.com/stats</a:t>
            </a:r>
            <a:endParaRPr lang="en-US" sz="1600" dirty="0" smtClean="0"/>
          </a:p>
        </p:txBody>
      </p:sp>
      <p:sp>
        <p:nvSpPr>
          <p:cNvPr id="7" name="Oval 6"/>
          <p:cNvSpPr/>
          <p:nvPr/>
        </p:nvSpPr>
        <p:spPr>
          <a:xfrm>
            <a:off x="7524328" y="5373216"/>
            <a:ext cx="151216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36512" y="-27384"/>
            <a:ext cx="9180512" cy="68853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7125050" y="6538912"/>
            <a:ext cx="2018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1200" dirty="0" smtClean="0">
                <a:solidFill>
                  <a:schemeClr val="bg1"/>
                </a:solidFill>
                <a:latin typeface="Helvetica Neue" charset="0"/>
              </a:rPr>
              <a:t>Photo by Rob </a:t>
            </a:r>
            <a:r>
              <a:rPr lang="en-US" sz="1200" dirty="0" err="1" smtClean="0">
                <a:solidFill>
                  <a:schemeClr val="bg1"/>
                </a:solidFill>
                <a:latin typeface="Helvetica Neue" charset="0"/>
              </a:rPr>
              <a:t>Schreckhise</a:t>
            </a:r>
            <a:endParaRPr lang="en-US" sz="1200" dirty="0"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F8F8F8">
              <a:alpha val="60000"/>
            </a:srgbClr>
          </a:solidFill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Formally this field is Population Genetics</a:t>
            </a:r>
          </a:p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Focus on two forces:</a:t>
            </a:r>
          </a:p>
          <a:p>
            <a:pPr lvl="1" algn="l" rtl="0"/>
            <a:r>
              <a:rPr lang="en-US" sz="3200" b="1" dirty="0" smtClean="0"/>
              <a:t>Natural selection</a:t>
            </a:r>
          </a:p>
          <a:p>
            <a:pPr lvl="1" algn="l" rtl="0"/>
            <a:r>
              <a:rPr lang="en-US" sz="3200" b="1" dirty="0" smtClean="0"/>
              <a:t>Random genetic drift</a:t>
            </a:r>
          </a:p>
          <a:p>
            <a:pPr lvl="0" algn="l" rtl="0"/>
            <a:r>
              <a:rPr lang="en-US" dirty="0" smtClean="0">
                <a:solidFill>
                  <a:prstClr val="black"/>
                </a:solidFill>
              </a:rPr>
              <a:t>Methods from applied math, statistics, CS, theoretical physics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73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University of California Museum of Paleontology </a:t>
            </a:r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08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37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38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variants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94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0">
                <a:blip r:embed="rId2"/>
                <a:stretch>
                  <a:fillRect l="-1333" t="-2041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852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take over the population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108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dirty="0"/>
              <a:t>fundamental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N-dimensional arrays</a:t>
            </a:r>
            <a:endParaRPr lang="en-US" dirty="0"/>
          </a:p>
          <a:p>
            <a:pPr algn="l" rtl="0"/>
            <a:r>
              <a:rPr lang="en-US" b="1" dirty="0" smtClean="0"/>
              <a:t>Random </a:t>
            </a:r>
            <a:r>
              <a:rPr lang="en-US" b="1" dirty="0"/>
              <a:t>number </a:t>
            </a:r>
            <a:r>
              <a:rPr lang="en-US" b="1" dirty="0" smtClean="0"/>
              <a:t>generators</a:t>
            </a:r>
          </a:p>
          <a:p>
            <a:pPr algn="l" rtl="0"/>
            <a:r>
              <a:rPr lang="en-US" dirty="0"/>
              <a:t>Array </a:t>
            </a:r>
            <a:r>
              <a:rPr lang="en-US" dirty="0" smtClean="0"/>
              <a:t>functions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Broadcasting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45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15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65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is </a:t>
            </a:r>
            <a:r>
              <a:rPr lang="en-GB" b="1" dirty="0" smtClean="0"/>
              <a:t>expensive </a:t>
            </a:r>
            <a:r>
              <a:rPr lang="en-GB" dirty="0" smtClean="0"/>
              <a:t>(as of Feb 2017)</a:t>
            </a:r>
            <a:endParaRPr lang="en-GB" b="1" dirty="0" smtClean="0"/>
          </a:p>
          <a:p>
            <a:pPr lvl="1" algn="l" rtl="0"/>
            <a:r>
              <a:rPr lang="en-GB" dirty="0" smtClean="0"/>
              <a:t>Individuals: $2,350 </a:t>
            </a:r>
            <a:endParaRPr lang="he-IL" dirty="0" smtClean="0"/>
          </a:p>
          <a:p>
            <a:pPr lvl="1" algn="l" rtl="0"/>
            <a:r>
              <a:rPr lang="en-US" dirty="0" smtClean="0"/>
              <a:t>Academia: $550</a:t>
            </a:r>
          </a:p>
          <a:p>
            <a:pPr lvl="1" algn="l" rtl="0"/>
            <a:r>
              <a:rPr lang="en-US" dirty="0" smtClean="0"/>
              <a:t>Personal: $85</a:t>
            </a:r>
          </a:p>
          <a:p>
            <a:pPr lvl="1" algn="l" rtl="0"/>
            <a:r>
              <a:rPr lang="en-US" dirty="0" smtClean="0"/>
              <a:t>Student: $29-55</a:t>
            </a:r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</a:p>
          <a:p>
            <a:pPr algn="l" rtl="0"/>
            <a:r>
              <a:rPr lang="is-IS" dirty="0" smtClean="0"/>
              <a:t>R is also </a:t>
            </a:r>
            <a:r>
              <a:rPr lang="is-IS" b="1" dirty="0" smtClean="0"/>
              <a:t>free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087372" y="6309320"/>
            <a:ext cx="187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66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178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2304256" cy="338554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sz="1600" smtClean="0">
                <a:solidFill>
                  <a:schemeClr val="bg1">
                    <a:lumMod val="95000"/>
                  </a:schemeClr>
                </a:solidFill>
              </a:rPr>
              <a:t>Photo 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by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 smtClean="0"/>
              <a:t>compiler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</a:t>
            </a:r>
            <a:r>
              <a:rPr lang="en-US" sz="3600" dirty="0" smtClean="0"/>
              <a:t>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Makes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writing C extensions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for Python as easy as Python itself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4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304256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∼1/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  <a:endParaRPr lang="en-GB" sz="28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94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smtClean="0">
                <a:hlinkClick r:id="rId5"/>
              </a:rPr>
              <a:t>numpy</a:t>
            </a:r>
            <a:r>
              <a:rPr lang="en-GB" dirty="0" smtClean="0"/>
              <a:t>)</a:t>
            </a:r>
          </a:p>
          <a:p>
            <a:pPr algn="l" rtl="0"/>
            <a:r>
              <a:rPr lang="en-GB" dirty="0" smtClean="0"/>
              <a:t>R is also </a:t>
            </a:r>
            <a:r>
              <a:rPr lang="en-GB" b="1" dirty="0" smtClean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5229200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467544" y="3717032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686800" cy="496855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endParaRPr lang="en-GB" sz="28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da-DK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[False, True, False, ..., False, False]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solidFill>
                <a:schemeClr val="accent6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0.195</a:t>
            </a:r>
            <a:endParaRPr lang="he-IL" sz="2800" i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8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%%</a:t>
            </a: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</a:t>
            </a:r>
            <a:endParaRPr lang="en-GB" sz="28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2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24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631631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1866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15395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17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2129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457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9738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04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95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R and MATLAB are used primarily for scientific computing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2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2780928"/>
            <a:ext cx="8136904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array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([[False,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...,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True,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True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False],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]],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</a:t>
            </a:r>
            <a:r>
              <a:rPr lang="en-GB" sz="2400" b="1" dirty="0" err="1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dtype</a:t>
            </a:r>
            <a:r>
              <a:rPr lang="en-GB" sz="2400" b="1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=bool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)</a:t>
            </a:r>
            <a:endParaRPr lang="en-GB" sz="2400" b="1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53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57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74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3923928" y="2708920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000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75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76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77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37312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18251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8104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between</a:t>
            </a:r>
          </a:p>
          <a:p>
            <a:pPr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80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11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</a:t>
            </a:r>
            <a:r>
              <a:rPr lang="en-GB" sz="2400" dirty="0" smtClean="0"/>
              <a:t>postdoc at NYU</a:t>
            </a:r>
            <a:endParaRPr lang="en-GB" sz="2400" dirty="0"/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seaborn.pydata.org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81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54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25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7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6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53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86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24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3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1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KLA-Tencor, </a:t>
            </a:r>
            <a:r>
              <a:rPr lang="en-US" sz="6400" b="1" dirty="0" err="1" smtClean="0"/>
              <a:t>Nerua</a:t>
            </a:r>
            <a:endParaRPr lang="en-US" sz="6400" b="1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90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6" y="5294212"/>
            <a:ext cx="655068" cy="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922712" y="116632"/>
          <a:ext cx="52578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2" y="116632"/>
                        <a:ext cx="5257800" cy="457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92</a:t>
            </a:fld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17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7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482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95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78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97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</a:t>
            </a:r>
            <a:r>
              <a:rPr lang="en-US" sz="2800" dirty="0" smtClean="0"/>
              <a:t>ulti-type 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4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err="1" smtClean="0">
                <a:hlinkClick r:id="rId2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3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99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</a:t>
            </a:r>
            <a:r>
              <a:rPr lang="en-US" sz="3600" b="1" dirty="0"/>
              <a:t>D</a:t>
            </a:r>
            <a:r>
              <a:rPr lang="en-US" sz="3600" b="1" dirty="0" smtClean="0"/>
              <a:t>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5"/>
              </a:rPr>
              <a:t>github.com/</a:t>
            </a:r>
            <a:r>
              <a:rPr lang="en-GB" sz="2200" dirty="0" err="1" smtClean="0">
                <a:hlinkClick r:id="rId5"/>
              </a:rPr>
              <a:t>yoavram</a:t>
            </a:r>
            <a:r>
              <a:rPr lang="en-GB" sz="2200" dirty="0" smtClean="0">
                <a:hlinkClick r:id="rId5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030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3404</Words>
  <Application>Microsoft Macintosh PowerPoint</Application>
  <PresentationFormat>On-screen Show (4:3)</PresentationFormat>
  <Paragraphs>781</Paragraphs>
  <Slides>100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Arial</vt:lpstr>
      <vt:lpstr>Calibri</vt:lpstr>
      <vt:lpstr>Cambria Math</vt:lpstr>
      <vt:lpstr>Consolas</vt:lpstr>
      <vt:lpstr>Fira Code</vt:lpstr>
      <vt:lpstr>Fira Code Retina</vt:lpstr>
      <vt:lpstr>Helvetica Neue</vt:lpstr>
      <vt:lpstr>Mangal</vt:lpstr>
      <vt:lpstr>Open Sans</vt:lpstr>
      <vt:lpstr>Times New Roman</vt:lpstr>
      <vt:lpstr>Office Theme</vt:lpstr>
      <vt:lpstr>Formula</vt:lpstr>
      <vt:lpstr>Dive into Scientific Python</vt:lpstr>
      <vt:lpstr>Who I am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Python is portable</vt:lpstr>
      <vt:lpstr>Python syntax is beautiful</vt:lpstr>
      <vt:lpstr>Python is inherently object-oriented</vt:lpstr>
      <vt:lpstr>Python is high level, easy to learn, and fast to develop</vt:lpstr>
      <vt:lpstr>PowerPoint Presentation</vt:lpstr>
      <vt:lpstr>Python is fast enough</vt:lpstr>
      <vt:lpstr>Python is popular and has a great community</vt:lpstr>
      <vt:lpstr>Popularity</vt:lpstr>
      <vt:lpstr>Active community</vt:lpstr>
      <vt:lpstr>Python has a lot of great libraries</vt:lpstr>
      <vt:lpstr>Many new libraries released every month</vt:lpstr>
      <vt:lpstr>Python can do nearly everything MATLAB and R can do</vt:lpstr>
      <vt:lpstr>Differential equations</vt:lpstr>
      <vt:lpstr>Model fitting</vt:lpstr>
      <vt:lpstr>Optimization</vt:lpstr>
      <vt:lpstr>Image analysis</vt:lpstr>
      <vt:lpstr>Machine learning</vt:lpstr>
      <vt:lpstr>Deep learning</vt:lpstr>
      <vt:lpstr>Demand &amp; supply of Python programmers is high</vt:lpstr>
      <vt:lpstr>PowerPoint Presentation</vt:lpstr>
      <vt:lpstr>PowerPoint Presentation</vt:lpstr>
      <vt:lpstr>First language at Israeli universities</vt:lpstr>
      <vt:lpstr>History of Python</vt:lpstr>
      <vt:lpstr>2 vs 3</vt:lpstr>
      <vt:lpstr>PowerPoint Presentation</vt:lpstr>
      <vt:lpstr>PowerPoint Presentation</vt:lpstr>
      <vt:lpstr>Evolution</vt:lpstr>
      <vt:lpstr>Natural Selection</vt:lpstr>
      <vt:lpstr>Random Genetic Drift</vt:lpstr>
      <vt:lpstr>Wright-Fisher Model</vt:lpstr>
      <vt:lpstr>Wright-Fisher Model</vt:lpstr>
      <vt:lpstr>Wright-Fisher Model</vt:lpstr>
      <vt:lpstr>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Fixation probability as a function of N</vt:lpstr>
      <vt:lpstr>Approximation</vt:lpstr>
      <vt:lpstr>kimura works on arrays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82</cp:revision>
  <dcterms:created xsi:type="dcterms:W3CDTF">2016-02-24T14:12:50Z</dcterms:created>
  <dcterms:modified xsi:type="dcterms:W3CDTF">2017-03-13T13:23:42Z</dcterms:modified>
</cp:coreProperties>
</file>